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9" r:id="rId4"/>
    <p:sldId id="264" r:id="rId5"/>
    <p:sldId id="260" r:id="rId6"/>
    <p:sldId id="265" r:id="rId7"/>
    <p:sldId id="266" r:id="rId8"/>
    <p:sldId id="267" r:id="rId9"/>
    <p:sldId id="268" r:id="rId10"/>
    <p:sldId id="269" r:id="rId11"/>
    <p:sldId id="263" r:id="rId12"/>
    <p:sldId id="270" r:id="rId13"/>
    <p:sldId id="262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247D2-2F1C-4716-A8BB-B4F96A7AE01C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B2E41-9AB5-4486-BFF7-AD66A8AAB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323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B2E41-9AB5-4486-BFF7-AD66A8AAB43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3004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65618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Перелётные птицы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осенью.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097368"/>
            <a:ext cx="3635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5517232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Воспитатель  подготовительной группы Ежова Елена Юрьевна, детский сад № 18, г.Рыбинск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97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589240"/>
            <a:ext cx="6512511" cy="1143000"/>
          </a:xfrm>
        </p:spPr>
        <p:txBody>
          <a:bodyPr/>
          <a:lstStyle/>
          <a:p>
            <a:pPr algn="l"/>
            <a:r>
              <a:rPr lang="ru-RU" sz="4000" dirty="0" smtClean="0"/>
              <a:t>Цапли летят шеренгой</a:t>
            </a:r>
            <a:endParaRPr lang="ru-RU" sz="4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878"/>
          <a:stretch/>
        </p:blipFill>
        <p:spPr bwMode="auto">
          <a:xfrm>
            <a:off x="2339752" y="161865"/>
            <a:ext cx="4392488" cy="5570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561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5976" y="188639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/>
              </a:rPr>
              <a:t> Первыми, собравшись в стаи улетают стрижи. После стрижей отправляются ласточки. За ними улетают скворцы, грачи. Затем можно наблюдать, как с красивым криком и выстроившись клином, улетают журавли. Последними улетают птицы, которые живут на водоемах и питаются рыбой и лягушками - это гуси и утки.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279" t="7732" r="14204"/>
          <a:stretch/>
        </p:blipFill>
        <p:spPr bwMode="auto">
          <a:xfrm>
            <a:off x="323528" y="0"/>
            <a:ext cx="3568012" cy="371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3530021" cy="3694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72" y="1700808"/>
            <a:ext cx="3692004" cy="381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05" y="2395486"/>
            <a:ext cx="3899385" cy="2924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292" y="2908243"/>
            <a:ext cx="4608513" cy="346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62323"/>
            <a:ext cx="4495677" cy="4495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924944"/>
            <a:ext cx="5879976" cy="440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1575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75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79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50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1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13" tmFilter="0, 0; 0.125,0.2665; 0.25,0.4; 0.375,0.465; 0.5,0.5;  0.625,0.535; 0.75,0.6; 0.875,0.7335; 1,1">
                                          <p:stCondLst>
                                            <p:cond delay="913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6" tmFilter="0, 0; 0.125,0.2665; 0.25,0.4; 0.375,0.465; 0.5,0.5;  0.625,0.535; 0.75,0.6; 0.875,0.7335; 1,1">
                                          <p:stCondLst>
                                            <p:cond delay="1821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6" tmFilter="0, 0; 0.125,0.2665; 0.25,0.4; 0.375,0.465; 0.5,0.5;  0.625,0.535; 0.75,0.6; 0.875,0.7335; 1,1">
                                          <p:stCondLst>
                                            <p:cond delay="2277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36">
                                          <p:stCondLst>
                                            <p:cond delay="894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228" decel="50000">
                                          <p:stCondLst>
                                            <p:cond delay="93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6">
                                          <p:stCondLst>
                                            <p:cond delay="1804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228" decel="50000">
                                          <p:stCondLst>
                                            <p:cond delay="184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6">
                                          <p:stCondLst>
                                            <p:cond delay="2258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228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36">
                                          <p:stCondLst>
                                            <p:cond delay="2486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228" decel="50000">
                                          <p:stCondLst>
                                            <p:cond delay="2522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135" y="1268760"/>
            <a:ext cx="6715125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9100" y="260648"/>
            <a:ext cx="6512511" cy="1143000"/>
          </a:xfrm>
        </p:spPr>
        <p:txBody>
          <a:bodyPr/>
          <a:lstStyle/>
          <a:p>
            <a:pPr algn="l"/>
            <a:r>
              <a:rPr lang="ru-RU" dirty="0" smtClean="0"/>
              <a:t>Грач               Ворон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2586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603250"/>
            <a:ext cx="8497887" cy="565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4565" y="172363"/>
            <a:ext cx="75332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kern="0" dirty="0" smtClean="0">
                <a:solidFill>
                  <a:srgbClr val="002060"/>
                </a:solidFill>
                <a:cs typeface="Times New Roman" pitchFamily="18" charset="0"/>
              </a:rPr>
              <a:t>Какие птицы спрятались на картинке?</a:t>
            </a:r>
          </a:p>
          <a:p>
            <a:endParaRPr lang="ru-RU" kern="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80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60"/>
          <a:stretch/>
        </p:blipFill>
        <p:spPr bwMode="auto">
          <a:xfrm>
            <a:off x="163286" y="819149"/>
            <a:ext cx="8800186" cy="52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372" t="705" b="-705"/>
          <a:stretch/>
        </p:blipFill>
        <p:spPr bwMode="auto">
          <a:xfrm>
            <a:off x="2603959" y="239711"/>
            <a:ext cx="391884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025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" y="812800"/>
            <a:ext cx="8870950" cy="523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4779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8071"/>
          <a:stretch/>
        </p:blipFill>
        <p:spPr bwMode="auto">
          <a:xfrm>
            <a:off x="467544" y="764704"/>
            <a:ext cx="7961272" cy="5012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6386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326360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52153"/>
            <a:ext cx="3214811" cy="26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3263606" cy="248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56" y="3718587"/>
            <a:ext cx="3346009" cy="248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dirty="0" smtClean="0"/>
              <a:t>Кто лишний?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507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4076446" cy="270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92701"/>
            <a:ext cx="4094820" cy="272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476727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138" r="26720"/>
          <a:stretch/>
        </p:blipFill>
        <p:spPr bwMode="auto">
          <a:xfrm>
            <a:off x="5112061" y="3285039"/>
            <a:ext cx="3384376" cy="334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7412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2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2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204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4176464" cy="305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666"/>
          <a:stretch/>
        </p:blipFill>
        <p:spPr bwMode="auto">
          <a:xfrm>
            <a:off x="138336" y="3247189"/>
            <a:ext cx="432048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64"/>
          <a:stretch/>
        </p:blipFill>
        <p:spPr bwMode="auto">
          <a:xfrm>
            <a:off x="4767065" y="188640"/>
            <a:ext cx="404120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05172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27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0" tmFilter="0, 0; 0.125,0.2665; 0.25,0.4; 0.375,0.465; 0.5,0.5;  0.625,0.535; 0.75,0.6; 0.875,0.7335; 1,1">
                                          <p:stCondLst>
                                            <p:cond delay="83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5" tmFilter="0, 0; 0.125,0.2665; 0.25,0.4; 0.375,0.465; 0.5,0.5;  0.625,0.535; 0.75,0.6; 0.875,0.7335; 1,1">
                                          <p:stCondLst>
                                            <p:cond delay="1655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5" tmFilter="0, 0; 0.125,0.2665; 0.25,0.4; 0.375,0.465; 0.5,0.5;  0.625,0.535; 0.75,0.6; 0.875,0.7335; 1,1">
                                          <p:stCondLst>
                                            <p:cond delay="207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33">
                                          <p:stCondLst>
                                            <p:cond delay="81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207" decel="50000">
                                          <p:stCondLst>
                                            <p:cond delay="845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3">
                                          <p:stCondLst>
                                            <p:cond delay="164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207" decel="50000">
                                          <p:stCondLst>
                                            <p:cond delay="1673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33">
                                          <p:stCondLst>
                                            <p:cond delay="205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207" decel="50000">
                                          <p:stCondLst>
                                            <p:cond delay="2085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33">
                                          <p:stCondLst>
                                            <p:cond delay="226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207" decel="50000">
                                          <p:stCondLst>
                                            <p:cond delay="2293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39" t="4000" r="3537" b="13600"/>
          <a:stretch/>
        </p:blipFill>
        <p:spPr bwMode="auto">
          <a:xfrm>
            <a:off x="0" y="2280"/>
            <a:ext cx="9158706" cy="6855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23528" y="116632"/>
            <a:ext cx="8497068" cy="662473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/>
                <a:ea typeface="+mn-ea"/>
                <a:cs typeface="+mn-cs"/>
              </a:rPr>
              <a:t>Осенью всё меньше становится корма. Исчезают насекомые, травянистые растения увядают. Зимой многие птицы совсем не смогли бы находить себе корм. В конце лета и осенью они улетают в тёплые края. </a:t>
            </a: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endParaRPr lang="ru-RU" b="1" dirty="0">
              <a:solidFill>
                <a:sysClr val="window" lastClr="FFFFFF"/>
              </a:solidFill>
              <a:latin typeface="Times New Roman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endParaRPr lang="ru-RU" b="1" dirty="0">
              <a:solidFill>
                <a:sysClr val="window" lastClr="FFFFFF"/>
              </a:solidFill>
              <a:latin typeface="Times New Roman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endParaRPr lang="ru-RU" b="1" dirty="0">
              <a:solidFill>
                <a:sysClr val="window" lastClr="FFFFFF"/>
              </a:solidFill>
              <a:latin typeface="Times New Roman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endParaRPr lang="ru-RU" b="1" dirty="0">
              <a:solidFill>
                <a:sysClr val="window" lastClr="FFFFFF"/>
              </a:solidFill>
              <a:latin typeface="Times New Roman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endParaRPr lang="ru-RU" b="1" dirty="0">
              <a:solidFill>
                <a:sysClr val="window" lastClr="FFFFFF"/>
              </a:solidFill>
              <a:latin typeface="Times New Roman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ysClr val="window" lastClr="FFFFFF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   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Основной причиной осеннего отлета птиц на юг является недостаток привычного корма или же невозможность добыть его из-под снежного покрова или ледяного панциря.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3423740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76872"/>
            <a:ext cx="73342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33337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9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366"/>
          <a:stretch/>
        </p:blipFill>
        <p:spPr bwMode="auto">
          <a:xfrm>
            <a:off x="395536" y="260648"/>
            <a:ext cx="8460432" cy="549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744318"/>
            <a:ext cx="7768952" cy="7718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Птицы улетают собираясь стаями, клином, косяком или  прямым фронтом (вереницей, шеренгой)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53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760" t="18480" r="8000"/>
          <a:stretch/>
        </p:blipFill>
        <p:spPr bwMode="auto">
          <a:xfrm>
            <a:off x="467544" y="257224"/>
            <a:ext cx="8208912" cy="641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897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97" t="13542" r="14565" b="10434"/>
          <a:stretch/>
        </p:blipFill>
        <p:spPr bwMode="auto">
          <a:xfrm>
            <a:off x="265072" y="48608"/>
            <a:ext cx="4122936" cy="4262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139" t="10903" r="30801" b="6731"/>
          <a:stretch/>
        </p:blipFill>
        <p:spPr bwMode="auto">
          <a:xfrm>
            <a:off x="4355976" y="1988840"/>
            <a:ext cx="4440024" cy="464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5484" y="404664"/>
            <a:ext cx="386100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Скворцы и ласточки летят стаями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03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90" y="3717032"/>
            <a:ext cx="4277267" cy="2520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Лебеди, журавли летят клином (углом)</a:t>
            </a:r>
            <a:endParaRPr lang="ru-RU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90" y="332656"/>
            <a:ext cx="497404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518" t="9044" b="6965"/>
          <a:stretch/>
        </p:blipFill>
        <p:spPr bwMode="auto">
          <a:xfrm>
            <a:off x="4579799" y="3212976"/>
            <a:ext cx="4528907" cy="3015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979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8" y="260648"/>
            <a:ext cx="9114035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91750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573016"/>
            <a:ext cx="3354775" cy="1143000"/>
          </a:xfrm>
        </p:spPr>
        <p:txBody>
          <a:bodyPr/>
          <a:lstStyle/>
          <a:p>
            <a:r>
              <a:rPr lang="ru-RU" dirty="0" smtClean="0"/>
              <a:t>Гуси, утки летят косяком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541293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059" b="25510"/>
          <a:stretch/>
        </p:blipFill>
        <p:spPr bwMode="auto">
          <a:xfrm>
            <a:off x="3923928" y="3140968"/>
            <a:ext cx="5136157" cy="361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095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56" r="8477"/>
          <a:stretch/>
        </p:blipFill>
        <p:spPr bwMode="auto">
          <a:xfrm>
            <a:off x="107504" y="510208"/>
            <a:ext cx="9006318" cy="551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5467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139</TotalTime>
  <Words>130</Words>
  <Application>Microsoft Office PowerPoint</Application>
  <PresentationFormat>Экран (4:3)</PresentationFormat>
  <Paragraphs>26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Перелётные птицы  осенью.</vt:lpstr>
      <vt:lpstr>Слайд 2</vt:lpstr>
      <vt:lpstr>Слайд 3</vt:lpstr>
      <vt:lpstr>Слайд 4</vt:lpstr>
      <vt:lpstr>Скворцы и ласточки летят стаями</vt:lpstr>
      <vt:lpstr>Лебеди, журавли летят клином (углом)</vt:lpstr>
      <vt:lpstr>Слайд 7</vt:lpstr>
      <vt:lpstr>Гуси, утки летят косяком</vt:lpstr>
      <vt:lpstr>Слайд 9</vt:lpstr>
      <vt:lpstr>Цапли летят шеренгой</vt:lpstr>
      <vt:lpstr>Слайд 11</vt:lpstr>
      <vt:lpstr>Грач               Ворон</vt:lpstr>
      <vt:lpstr>Слайд 13</vt:lpstr>
      <vt:lpstr>Слайд 14</vt:lpstr>
      <vt:lpstr>Слайд 15</vt:lpstr>
      <vt:lpstr>Слайд 16</vt:lpstr>
      <vt:lpstr>Кто лишний?</vt:lpstr>
      <vt:lpstr>Слайд 18</vt:lpstr>
      <vt:lpstr>Слайд 19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Перелётные птицы  осенью.</dc:title>
  <dc:creator>Елена Сердцова</dc:creator>
  <cp:lastModifiedBy>admin</cp:lastModifiedBy>
  <cp:revision>18</cp:revision>
  <dcterms:created xsi:type="dcterms:W3CDTF">2019-11-19T17:50:43Z</dcterms:created>
  <dcterms:modified xsi:type="dcterms:W3CDTF">2025-11-16T11:39:18Z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2782638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