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66EECCA-3874-454F-BCDC-AF751457A513}" type="datetimeFigureOut">
              <a:rPr lang="ru-RU" smtClean="0"/>
              <a:t>09.07.2016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EDF826B-B848-4D89-B3C2-A998BB57D7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6EECCA-3874-454F-BCDC-AF751457A513}" type="datetimeFigureOut">
              <a:rPr lang="ru-RU" smtClean="0"/>
              <a:t>09.07.2016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DF826B-B848-4D89-B3C2-A998BB57D7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6EECCA-3874-454F-BCDC-AF751457A513}" type="datetimeFigureOut">
              <a:rPr lang="ru-RU" smtClean="0"/>
              <a:t>09.07.2016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DF826B-B848-4D89-B3C2-A998BB57D7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6EECCA-3874-454F-BCDC-AF751457A513}" type="datetimeFigureOut">
              <a:rPr lang="ru-RU" smtClean="0"/>
              <a:t>09.07.2016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DF826B-B848-4D89-B3C2-A998BB57D7C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6EECCA-3874-454F-BCDC-AF751457A513}" type="datetimeFigureOut">
              <a:rPr lang="ru-RU" smtClean="0"/>
              <a:t>09.07.2016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DF826B-B848-4D89-B3C2-A998BB57D7C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6EECCA-3874-454F-BCDC-AF751457A513}" type="datetimeFigureOut">
              <a:rPr lang="ru-RU" smtClean="0"/>
              <a:t>09.07.2016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DF826B-B848-4D89-B3C2-A998BB57D7C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6EECCA-3874-454F-BCDC-AF751457A513}" type="datetimeFigureOut">
              <a:rPr lang="ru-RU" smtClean="0"/>
              <a:t>09.07.2016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DF826B-B848-4D89-B3C2-A998BB57D7C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6EECCA-3874-454F-BCDC-AF751457A513}" type="datetimeFigureOut">
              <a:rPr lang="ru-RU" smtClean="0"/>
              <a:t>09.07.2016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DF826B-B848-4D89-B3C2-A998BB57D7CF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6EECCA-3874-454F-BCDC-AF751457A513}" type="datetimeFigureOut">
              <a:rPr lang="ru-RU" smtClean="0"/>
              <a:t>09.07.2016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DF826B-B848-4D89-B3C2-A998BB57D7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66EECCA-3874-454F-BCDC-AF751457A513}" type="datetimeFigureOut">
              <a:rPr lang="ru-RU" smtClean="0"/>
              <a:t>09.07.2016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DF826B-B848-4D89-B3C2-A998BB57D7C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66EECCA-3874-454F-BCDC-AF751457A513}" type="datetimeFigureOut">
              <a:rPr lang="ru-RU" smtClean="0"/>
              <a:t>09.07.2016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EDF826B-B848-4D89-B3C2-A998BB57D7C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66EECCA-3874-454F-BCDC-AF751457A513}" type="datetimeFigureOut">
              <a:rPr lang="ru-RU" smtClean="0"/>
              <a:t>09.07.2016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EDF826B-B848-4D89-B3C2-A998BB57D7C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052736"/>
            <a:ext cx="7175351" cy="1793167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/>
              <a:t>Концептуальная модель использования </a:t>
            </a:r>
            <a:r>
              <a:rPr lang="ru-RU" sz="2400" dirty="0" err="1" smtClean="0"/>
              <a:t>здоровьесберегающих</a:t>
            </a:r>
            <a:r>
              <a:rPr lang="ru-RU" sz="2400" dirty="0" smtClean="0"/>
              <a:t> технологий в работе воспитателя с детьми  дошкольного возраста.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39952" y="3611607"/>
            <a:ext cx="4318248" cy="1199704"/>
          </a:xfrm>
        </p:spPr>
        <p:txBody>
          <a:bodyPr>
            <a:normAutofit/>
          </a:bodyPr>
          <a:lstStyle/>
          <a:p>
            <a:pPr algn="l"/>
            <a:r>
              <a:rPr lang="ru-RU" sz="1600" dirty="0" smtClean="0"/>
              <a:t>Воспитатель подготовительной группы детского сада №18</a:t>
            </a:r>
          </a:p>
          <a:p>
            <a:pPr algn="l"/>
            <a:r>
              <a:rPr lang="ru-RU" sz="1600" dirty="0" err="1" smtClean="0"/>
              <a:t>Кальнет</a:t>
            </a:r>
            <a:r>
              <a:rPr lang="ru-RU" sz="1600" dirty="0" smtClean="0"/>
              <a:t> Ольга Викторовна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89618004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С</a:t>
            </a:r>
            <a:r>
              <a:rPr lang="ru-RU" sz="2400" dirty="0" smtClean="0"/>
              <a:t>охранение  и укрепление здоровья детей дошкольного возраста </a:t>
            </a:r>
            <a:r>
              <a:rPr lang="ru-RU" sz="2400" dirty="0"/>
              <a:t>на всех этапах </a:t>
            </a:r>
            <a:r>
              <a:rPr lang="ru-RU" sz="2400" dirty="0" smtClean="0"/>
              <a:t>обучения </a:t>
            </a:r>
            <a:r>
              <a:rPr lang="ru-RU" sz="2400" dirty="0"/>
              <a:t>и </a:t>
            </a:r>
            <a:r>
              <a:rPr lang="ru-RU" sz="2400" dirty="0" smtClean="0"/>
              <a:t>развития в ДОУ.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Цель: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564905"/>
            <a:ext cx="7200799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16032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dirty="0">
                <a:solidFill>
                  <a:schemeClr val="accent4"/>
                </a:solidFill>
              </a:rPr>
              <a:t>1</a:t>
            </a:r>
            <a:r>
              <a:rPr lang="ru-RU" sz="1600" dirty="0" smtClean="0"/>
              <a:t>. Разработать </a:t>
            </a:r>
            <a:r>
              <a:rPr lang="ru-RU" sz="1600" dirty="0"/>
              <a:t>модель по внедрению </a:t>
            </a:r>
            <a:r>
              <a:rPr lang="ru-RU" sz="1600" dirty="0" err="1"/>
              <a:t>здоровьесберегающих</a:t>
            </a:r>
            <a:r>
              <a:rPr lang="ru-RU" sz="1600" dirty="0"/>
              <a:t> технологий с </a:t>
            </a:r>
            <a:r>
              <a:rPr lang="ru-RU" sz="1600" dirty="0" smtClean="0"/>
              <a:t>детьми </a:t>
            </a:r>
            <a:r>
              <a:rPr lang="ru-RU" sz="1600" dirty="0"/>
              <a:t>дошкольного возраста</a:t>
            </a:r>
            <a:r>
              <a:rPr lang="ru-RU" sz="1600" dirty="0" smtClean="0"/>
              <a:t>.</a:t>
            </a:r>
            <a:endParaRPr lang="ru-RU" sz="1600" dirty="0"/>
          </a:p>
          <a:p>
            <a:r>
              <a:rPr lang="ru-RU" sz="1600" dirty="0" smtClean="0">
                <a:solidFill>
                  <a:schemeClr val="accent4"/>
                </a:solidFill>
              </a:rPr>
              <a:t>2</a:t>
            </a:r>
            <a:r>
              <a:rPr lang="ru-RU" sz="1600" dirty="0" smtClean="0"/>
              <a:t>. Внедрить </a:t>
            </a:r>
            <a:r>
              <a:rPr lang="ru-RU" sz="1600" dirty="0"/>
              <a:t>модель </a:t>
            </a:r>
            <a:r>
              <a:rPr lang="ru-RU" sz="1600" dirty="0" err="1"/>
              <a:t>з</a:t>
            </a:r>
            <a:r>
              <a:rPr lang="ru-RU" sz="1600" dirty="0" err="1" smtClean="0"/>
              <a:t>доровьесбережения</a:t>
            </a:r>
            <a:r>
              <a:rPr lang="ru-RU" sz="1600" dirty="0" smtClean="0"/>
              <a:t> </a:t>
            </a:r>
            <a:r>
              <a:rPr lang="ru-RU" sz="1600" dirty="0"/>
              <a:t>в практику работы с детьми.</a:t>
            </a:r>
          </a:p>
          <a:p>
            <a:r>
              <a:rPr lang="ru-RU" sz="1600" dirty="0" smtClean="0">
                <a:solidFill>
                  <a:schemeClr val="accent4"/>
                </a:solidFill>
              </a:rPr>
              <a:t>3</a:t>
            </a:r>
            <a:r>
              <a:rPr lang="ru-RU" sz="1600" dirty="0" smtClean="0"/>
              <a:t>. Создать условия для формирования сохранения и укрепления здоровья детей.</a:t>
            </a:r>
            <a:endParaRPr lang="ru-RU" sz="1600" dirty="0"/>
          </a:p>
          <a:p>
            <a:r>
              <a:rPr lang="ru-RU" sz="1600" dirty="0" smtClean="0">
                <a:solidFill>
                  <a:schemeClr val="accent4"/>
                </a:solidFill>
              </a:rPr>
              <a:t>4</a:t>
            </a:r>
            <a:r>
              <a:rPr lang="ru-RU" sz="1600" dirty="0" smtClean="0"/>
              <a:t>. </a:t>
            </a:r>
            <a:r>
              <a:rPr lang="ru-RU" sz="1600" dirty="0"/>
              <a:t>С</a:t>
            </a:r>
            <a:r>
              <a:rPr lang="ru-RU" sz="1600" dirty="0" smtClean="0"/>
              <a:t>формировать у дошкольников </a:t>
            </a:r>
            <a:r>
              <a:rPr lang="ru-RU" sz="1600" dirty="0"/>
              <a:t>необходимые знания, умения и навыки по здоровому образу </a:t>
            </a:r>
            <a:r>
              <a:rPr lang="ru-RU" sz="1600" dirty="0" smtClean="0"/>
              <a:t>жизни.</a:t>
            </a:r>
            <a:endParaRPr lang="ru-RU" sz="1600" dirty="0"/>
          </a:p>
          <a:p>
            <a:r>
              <a:rPr lang="ru-RU" sz="1600" dirty="0" smtClean="0">
                <a:solidFill>
                  <a:schemeClr val="accent4"/>
                </a:solidFill>
              </a:rPr>
              <a:t>5</a:t>
            </a:r>
            <a:r>
              <a:rPr lang="ru-RU" sz="1600" dirty="0" smtClean="0"/>
              <a:t>. Научить детей  </a:t>
            </a:r>
            <a:r>
              <a:rPr lang="ru-RU" sz="1600" dirty="0"/>
              <a:t>использовать полученные знания в повседневной жизни.</a:t>
            </a:r>
          </a:p>
          <a:p>
            <a:pPr lvl="0"/>
            <a:r>
              <a:rPr lang="ru-RU" sz="1600" dirty="0" smtClean="0">
                <a:solidFill>
                  <a:schemeClr val="accent4"/>
                </a:solidFill>
              </a:rPr>
              <a:t>6</a:t>
            </a:r>
            <a:r>
              <a:rPr lang="ru-RU" sz="1600" dirty="0" smtClean="0"/>
              <a:t>. Развивать </a:t>
            </a:r>
            <a:r>
              <a:rPr lang="ru-RU" sz="1600" dirty="0"/>
              <a:t>и совершенствовать основные физические качества, двигательные умения и </a:t>
            </a:r>
            <a:r>
              <a:rPr lang="ru-RU" sz="1600" dirty="0" smtClean="0"/>
              <a:t>навыки.</a:t>
            </a:r>
          </a:p>
          <a:p>
            <a:pPr lvl="0"/>
            <a:r>
              <a:rPr lang="ru-RU" sz="1600" dirty="0" smtClean="0">
                <a:solidFill>
                  <a:schemeClr val="accent4"/>
                </a:solidFill>
              </a:rPr>
              <a:t>7</a:t>
            </a:r>
            <a:r>
              <a:rPr lang="ru-RU" sz="1600" dirty="0" smtClean="0"/>
              <a:t>. Вызвать интерес </a:t>
            </a:r>
            <a:r>
              <a:rPr lang="ru-RU" sz="1600" dirty="0"/>
              <a:t>к физической культуре и спорту</a:t>
            </a:r>
            <a:r>
              <a:rPr lang="ru-RU" sz="1600" dirty="0" smtClean="0"/>
              <a:t>.</a:t>
            </a:r>
          </a:p>
          <a:p>
            <a:pPr marL="109728" indent="0">
              <a:buNone/>
            </a:pPr>
            <a:r>
              <a:rPr lang="ru-RU" sz="1600" dirty="0" smtClean="0"/>
              <a:t> </a:t>
            </a:r>
            <a:r>
              <a:rPr lang="ru-RU" sz="1600" dirty="0">
                <a:solidFill>
                  <a:schemeClr val="accent4"/>
                </a:solidFill>
              </a:rPr>
              <a:t> </a:t>
            </a:r>
            <a:r>
              <a:rPr lang="ru-RU" sz="1600" dirty="0" smtClean="0">
                <a:solidFill>
                  <a:schemeClr val="accent4"/>
                </a:solidFill>
              </a:rPr>
              <a:t>  8</a:t>
            </a:r>
            <a:r>
              <a:rPr lang="ru-RU" sz="1600" dirty="0" smtClean="0"/>
              <a:t>. Взаимодействие педагогического коллектива с семьей.</a:t>
            </a:r>
          </a:p>
          <a:p>
            <a:endParaRPr lang="ru-RU" sz="1600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81229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rmAutofit fontScale="55000" lnSpcReduction="20000"/>
          </a:bodyPr>
          <a:lstStyle/>
          <a:p>
            <a:pPr fontAlgn="base"/>
            <a:r>
              <a:rPr lang="ru-RU" sz="3000" b="1" dirty="0" smtClean="0">
                <a:solidFill>
                  <a:schemeClr val="accent4"/>
                </a:solidFill>
              </a:rPr>
              <a:t>Принцип научности обучения </a:t>
            </a:r>
            <a:r>
              <a:rPr lang="ru-RU" sz="2600" dirty="0">
                <a:solidFill>
                  <a:schemeClr val="accent4"/>
                </a:solidFill>
              </a:rPr>
              <a:t> </a:t>
            </a:r>
            <a:r>
              <a:rPr lang="ru-RU" sz="2600" dirty="0" smtClean="0"/>
              <a:t>- содержание</a:t>
            </a:r>
            <a:r>
              <a:rPr lang="ru-RU" b="1" dirty="0" smtClean="0"/>
              <a:t> </a:t>
            </a:r>
            <a:r>
              <a:rPr lang="ru-RU" dirty="0"/>
              <a:t>учебного материала и методы его изучения должны быть научными. Иначе дети не смо­гут овладеть основами научных знаний. Отсюда необ­ходимость соблюдения </a:t>
            </a:r>
            <a:r>
              <a:rPr lang="ru-RU" dirty="0" smtClean="0"/>
              <a:t>связи </a:t>
            </a:r>
            <a:r>
              <a:rPr lang="ru-RU" dirty="0"/>
              <a:t>обу­чения с наукой.</a:t>
            </a:r>
          </a:p>
          <a:p>
            <a:pPr fontAlgn="base"/>
            <a:r>
              <a:rPr lang="ru-RU" sz="3000" b="1" dirty="0" smtClean="0">
                <a:solidFill>
                  <a:schemeClr val="accent4"/>
                </a:solidFill>
              </a:rPr>
              <a:t>Принцип систематичности  и последовательности </a:t>
            </a:r>
            <a:r>
              <a:rPr lang="ru-RU" sz="3000" b="1" dirty="0" smtClean="0"/>
              <a:t>- </a:t>
            </a:r>
            <a:r>
              <a:rPr lang="ru-RU" sz="3000" dirty="0" smtClean="0"/>
              <a:t>знания </a:t>
            </a:r>
            <a:r>
              <a:rPr lang="ru-RU" dirty="0" smtClean="0"/>
              <a:t>в </a:t>
            </a:r>
            <a:r>
              <a:rPr lang="ru-RU" dirty="0"/>
              <a:t>опыте человечества находятся в определен­ной системе. Их нельзя усваивать хаотично, в беспоряд­ке</a:t>
            </a:r>
            <a:r>
              <a:rPr lang="ru-RU" dirty="0" smtClean="0"/>
              <a:t>. </a:t>
            </a:r>
            <a:r>
              <a:rPr lang="ru-RU" dirty="0"/>
              <a:t>П</a:t>
            </a:r>
            <a:r>
              <a:rPr lang="ru-RU" dirty="0" smtClean="0"/>
              <a:t>од последова­тельностью понимается </a:t>
            </a:r>
            <a:r>
              <a:rPr lang="ru-RU" dirty="0"/>
              <a:t>расположение материала в соответствии с возрастными возможностями развития детей.</a:t>
            </a:r>
          </a:p>
          <a:p>
            <a:pPr fontAlgn="base"/>
            <a:r>
              <a:rPr lang="ru-RU" b="1" dirty="0" smtClean="0">
                <a:solidFill>
                  <a:schemeClr val="accent4"/>
                </a:solidFill>
              </a:rPr>
              <a:t>Принцип </a:t>
            </a:r>
            <a:r>
              <a:rPr lang="ru-RU" b="1" dirty="0">
                <a:solidFill>
                  <a:schemeClr val="accent4"/>
                </a:solidFill>
              </a:rPr>
              <a:t>доступности </a:t>
            </a:r>
            <a:r>
              <a:rPr lang="ru-RU" b="1" dirty="0" smtClean="0">
                <a:solidFill>
                  <a:schemeClr val="accent4"/>
                </a:solidFill>
              </a:rPr>
              <a:t> </a:t>
            </a:r>
            <a:r>
              <a:rPr lang="ru-RU" b="1" dirty="0" smtClean="0"/>
              <a:t>- </a:t>
            </a:r>
            <a:r>
              <a:rPr lang="ru-RU" dirty="0"/>
              <a:t>у</a:t>
            </a:r>
            <a:r>
              <a:rPr lang="ru-RU" dirty="0" smtClean="0"/>
              <a:t>чебный </a:t>
            </a:r>
            <a:r>
              <a:rPr lang="ru-RU" dirty="0"/>
              <a:t>процесс теряет смысл, если его содержа­ние будет недоступным для </a:t>
            </a:r>
            <a:r>
              <a:rPr lang="ru-RU" dirty="0" smtClean="0"/>
              <a:t>усвоения.</a:t>
            </a:r>
            <a:endParaRPr lang="ru-RU" dirty="0"/>
          </a:p>
          <a:p>
            <a:pPr fontAlgn="base"/>
            <a:r>
              <a:rPr lang="ru-RU" b="1" dirty="0" smtClean="0">
                <a:solidFill>
                  <a:schemeClr val="accent4"/>
                </a:solidFill>
              </a:rPr>
              <a:t>Принцип наглядности </a:t>
            </a:r>
            <a:r>
              <a:rPr lang="ru-RU" b="1" dirty="0" smtClean="0"/>
              <a:t>- </a:t>
            </a:r>
            <a:r>
              <a:rPr lang="ru-RU" dirty="0"/>
              <a:t>ч</a:t>
            </a:r>
            <a:r>
              <a:rPr lang="ru-RU" dirty="0" smtClean="0"/>
              <a:t>увственные образы, представления детей об ок­ружающем мире являются необходимыми компонен­тами всякого обучения. </a:t>
            </a:r>
          </a:p>
          <a:p>
            <a:pPr fontAlgn="base"/>
            <a:r>
              <a:rPr lang="ru-RU" b="1" dirty="0" smtClean="0">
                <a:solidFill>
                  <a:schemeClr val="accent4"/>
                </a:solidFill>
              </a:rPr>
              <a:t>Принцип </a:t>
            </a:r>
            <a:r>
              <a:rPr lang="ru-RU" b="1" dirty="0">
                <a:solidFill>
                  <a:schemeClr val="accent4"/>
                </a:solidFill>
              </a:rPr>
              <a:t>сознательности и активности учения </a:t>
            </a:r>
            <a:r>
              <a:rPr lang="ru-RU" b="1" dirty="0" smtClean="0">
                <a:solidFill>
                  <a:schemeClr val="accent4"/>
                </a:solidFill>
              </a:rPr>
              <a:t>детей</a:t>
            </a:r>
            <a:r>
              <a:rPr lang="ru-RU" dirty="0" smtClean="0">
                <a:solidFill>
                  <a:schemeClr val="accent4"/>
                </a:solidFill>
              </a:rPr>
              <a:t>  </a:t>
            </a:r>
            <a:r>
              <a:rPr lang="ru-RU" dirty="0" smtClean="0"/>
              <a:t>- знания </a:t>
            </a:r>
            <a:r>
              <a:rPr lang="ru-RU" dirty="0"/>
              <a:t>должны быть осознаны детьми, а для этого необходима высокая познавательная активность. В противном случае материал быстро забывается, ста­новится эпизодом в жизни детей. </a:t>
            </a:r>
          </a:p>
          <a:p>
            <a:pPr fontAlgn="base"/>
            <a:r>
              <a:rPr lang="ru-RU" b="1" dirty="0" smtClean="0">
                <a:solidFill>
                  <a:schemeClr val="accent4"/>
                </a:solidFill>
              </a:rPr>
              <a:t>Принцип </a:t>
            </a:r>
            <a:r>
              <a:rPr lang="ru-RU" b="1" dirty="0">
                <a:solidFill>
                  <a:schemeClr val="accent4"/>
                </a:solidFill>
              </a:rPr>
              <a:t>индивиду­ализации  </a:t>
            </a:r>
            <a:r>
              <a:rPr lang="ru-RU" b="1" dirty="0" smtClean="0"/>
              <a:t>- </a:t>
            </a:r>
            <a:r>
              <a:rPr lang="ru-RU" dirty="0" smtClean="0"/>
              <a:t> </a:t>
            </a:r>
            <a:r>
              <a:rPr lang="ru-RU" dirty="0"/>
              <a:t>ребенок мыслит, переживает, трудится в соответствии со своими личными особенностями характера, темперамента, ума. Индивидуальный подход повышает эффективность обу­чения, что давно замечено в практической деятельности воспитателей и педагогов.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Принципы: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5279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 fontScale="25000" lnSpcReduction="20000"/>
          </a:bodyPr>
          <a:lstStyle/>
          <a:p>
            <a:pPr marL="109728" indent="0" algn="just">
              <a:buNone/>
            </a:pPr>
            <a:r>
              <a:rPr lang="ru-RU" sz="4800" b="1" dirty="0" smtClean="0">
                <a:solidFill>
                  <a:schemeClr val="accent4"/>
                </a:solidFill>
              </a:rPr>
              <a:t>Утренняя гимнастика </a:t>
            </a:r>
            <a:r>
              <a:rPr lang="ru-RU" sz="4400" dirty="0" smtClean="0"/>
              <a:t>- </a:t>
            </a:r>
            <a:r>
              <a:rPr lang="ru-RU" sz="4400" dirty="0"/>
              <a:t>способствует развитию у детей правильной осанки, тренирует </a:t>
            </a:r>
            <a:r>
              <a:rPr lang="ru-RU" sz="4400" dirty="0" smtClean="0"/>
              <a:t>и усиливает </a:t>
            </a:r>
            <a:r>
              <a:rPr lang="ru-RU" sz="4400" dirty="0"/>
              <a:t>деятельность всех органов и систем (сердечно – сосудистой, дыхательной, нервной и т.д.), подготавливает организм ребенка к тем нагрузкам, которые предстоит ему преодолевать в течении </a:t>
            </a:r>
            <a:r>
              <a:rPr lang="ru-RU" sz="4400" dirty="0" smtClean="0"/>
              <a:t>дня.                                   </a:t>
            </a:r>
            <a:r>
              <a:rPr lang="ru-RU" sz="4800" b="1" dirty="0" smtClean="0">
                <a:solidFill>
                  <a:schemeClr val="accent4"/>
                </a:solidFill>
              </a:rPr>
              <a:t>Физкультурные </a:t>
            </a:r>
            <a:r>
              <a:rPr lang="ru-RU" sz="4800" b="1" dirty="0">
                <a:solidFill>
                  <a:schemeClr val="accent4"/>
                </a:solidFill>
              </a:rPr>
              <a:t>занятия в зале и </a:t>
            </a:r>
            <a:r>
              <a:rPr lang="ru-RU" sz="4800" b="1" dirty="0" smtClean="0">
                <a:solidFill>
                  <a:schemeClr val="accent4"/>
                </a:solidFill>
              </a:rPr>
              <a:t>на </a:t>
            </a:r>
            <a:r>
              <a:rPr lang="ru-RU" sz="4800" b="1" dirty="0">
                <a:solidFill>
                  <a:schemeClr val="accent4"/>
                </a:solidFill>
              </a:rPr>
              <a:t>улице </a:t>
            </a:r>
            <a:r>
              <a:rPr lang="ru-RU" sz="4400" dirty="0" smtClean="0"/>
              <a:t>- формируются </a:t>
            </a:r>
            <a:r>
              <a:rPr lang="ru-RU" sz="4400" dirty="0"/>
              <a:t>навыки основных </a:t>
            </a:r>
            <a:r>
              <a:rPr lang="ru-RU" sz="4400" dirty="0" smtClean="0"/>
              <a:t>движений: </a:t>
            </a:r>
            <a:r>
              <a:rPr lang="ru-RU" sz="4400" dirty="0"/>
              <a:t>ходьбы, бега, лазанья, прыжков, метания с </a:t>
            </a:r>
            <a:r>
              <a:rPr lang="ru-RU" sz="4400" dirty="0" smtClean="0"/>
              <a:t>постепенным их </a:t>
            </a:r>
            <a:r>
              <a:rPr lang="ru-RU" sz="4400" dirty="0"/>
              <a:t>усложнением и повышением качественных характеристик от младшего к старшему возрасту.</a:t>
            </a:r>
          </a:p>
          <a:p>
            <a:pPr marL="109728" lvl="0" indent="0" algn="just">
              <a:buNone/>
            </a:pPr>
            <a:r>
              <a:rPr lang="ru-RU" sz="4800" b="1" dirty="0" smtClean="0">
                <a:solidFill>
                  <a:schemeClr val="accent4"/>
                </a:solidFill>
              </a:rPr>
              <a:t>Точечный самомассаж </a:t>
            </a:r>
            <a:r>
              <a:rPr lang="ru-RU" sz="4800" b="1" dirty="0" smtClean="0"/>
              <a:t>- </a:t>
            </a:r>
            <a:r>
              <a:rPr lang="ru-RU" sz="4400" dirty="0" smtClean="0"/>
              <a:t>это </a:t>
            </a:r>
            <a:r>
              <a:rPr lang="ru-RU" sz="4400" dirty="0"/>
              <a:t>надавливание подушечками пальцев на кожу и мышечный слой в месте расположения осязательных точек и разветвлений нервов. Он способствует расслаблению мышц и снятию нервно-эмоционального напряжения.</a:t>
            </a:r>
          </a:p>
          <a:p>
            <a:pPr marL="109728" lvl="0" indent="0" algn="just">
              <a:buNone/>
            </a:pPr>
            <a:r>
              <a:rPr lang="ru-RU" sz="4800" b="1" dirty="0" err="1" smtClean="0">
                <a:solidFill>
                  <a:schemeClr val="accent4"/>
                </a:solidFill>
              </a:rPr>
              <a:t>Босохождение</a:t>
            </a:r>
            <a:r>
              <a:rPr lang="ru-RU" sz="4800" b="1" dirty="0" smtClean="0">
                <a:solidFill>
                  <a:schemeClr val="accent4"/>
                </a:solidFill>
              </a:rPr>
              <a:t> </a:t>
            </a:r>
            <a:r>
              <a:rPr lang="ru-RU" sz="4800" b="1" dirty="0">
                <a:solidFill>
                  <a:schemeClr val="accent4"/>
                </a:solidFill>
              </a:rPr>
              <a:t>по массажным </a:t>
            </a:r>
            <a:r>
              <a:rPr lang="ru-RU" sz="4800" b="1" dirty="0" smtClean="0">
                <a:solidFill>
                  <a:schemeClr val="accent4"/>
                </a:solidFill>
              </a:rPr>
              <a:t>дорожкам </a:t>
            </a:r>
            <a:r>
              <a:rPr lang="ru-RU" sz="4800" b="1" dirty="0" smtClean="0"/>
              <a:t>- </a:t>
            </a:r>
            <a:r>
              <a:rPr lang="ru-RU" sz="4400" dirty="0" smtClean="0"/>
              <a:t>стимулирует активные точки, расположенные </a:t>
            </a:r>
            <a:r>
              <a:rPr lang="ru-RU" sz="4400" dirty="0"/>
              <a:t>на подошвах ног. Стимулирует вегетативную нервную систему, усиливает артериальное кровоснабжение, снижает нервные и мышечные напряжения.</a:t>
            </a:r>
          </a:p>
          <a:p>
            <a:pPr marL="109728" lvl="0" indent="0" algn="just">
              <a:buNone/>
            </a:pPr>
            <a:r>
              <a:rPr lang="ru-RU" sz="4800" b="1" dirty="0" smtClean="0">
                <a:solidFill>
                  <a:schemeClr val="accent4"/>
                </a:solidFill>
              </a:rPr>
              <a:t>Пальчиковая гимнастика </a:t>
            </a:r>
            <a:r>
              <a:rPr lang="ru-RU" sz="4800" b="1" dirty="0" smtClean="0"/>
              <a:t>- </a:t>
            </a:r>
            <a:r>
              <a:rPr lang="ru-RU" sz="4400" dirty="0"/>
              <a:t>тренирует мелкую моторику, стимулирует </a:t>
            </a:r>
            <a:r>
              <a:rPr lang="ru-RU" sz="4400" dirty="0" smtClean="0"/>
              <a:t>речь , пространственное </a:t>
            </a:r>
            <a:r>
              <a:rPr lang="ru-RU" sz="4400" dirty="0"/>
              <a:t>мышление, внимание, кровообращение, воображение, быстроту реакции.</a:t>
            </a:r>
          </a:p>
          <a:p>
            <a:pPr marL="109728" lvl="0" indent="0">
              <a:buNone/>
            </a:pPr>
            <a:r>
              <a:rPr lang="ru-RU" sz="4800" b="1" dirty="0" smtClean="0">
                <a:solidFill>
                  <a:schemeClr val="accent4"/>
                </a:solidFill>
              </a:rPr>
              <a:t>Артикуляционная гимнастика</a:t>
            </a:r>
            <a:r>
              <a:rPr lang="ru-RU" sz="4400" dirty="0">
                <a:solidFill>
                  <a:schemeClr val="accent4"/>
                </a:solidFill>
              </a:rPr>
              <a:t> </a:t>
            </a:r>
            <a:r>
              <a:rPr lang="ru-RU" sz="4400" dirty="0" smtClean="0"/>
              <a:t>-  </a:t>
            </a:r>
            <a:r>
              <a:rPr lang="ru-RU" sz="4400" dirty="0"/>
              <a:t>с</a:t>
            </a:r>
            <a:r>
              <a:rPr lang="ru-RU" sz="4400" dirty="0" smtClean="0"/>
              <a:t>тимулирует </a:t>
            </a:r>
            <a:r>
              <a:rPr lang="ru-RU" sz="4400" dirty="0"/>
              <a:t>развитие </a:t>
            </a:r>
            <a:r>
              <a:rPr lang="ru-RU" sz="4400" dirty="0" smtClean="0"/>
              <a:t>речевого аппарата , </a:t>
            </a:r>
            <a:r>
              <a:rPr lang="ru-RU" sz="4400" dirty="0"/>
              <a:t>мышц лица, </a:t>
            </a:r>
            <a:r>
              <a:rPr lang="ru-RU" sz="4400" dirty="0" smtClean="0"/>
              <a:t>создает условия            для </a:t>
            </a:r>
            <a:r>
              <a:rPr lang="ru-RU" sz="4400" dirty="0"/>
              <a:t>подготовки детей к </a:t>
            </a:r>
            <a:r>
              <a:rPr lang="ru-RU" sz="4400" dirty="0" smtClean="0"/>
              <a:t>  обучению </a:t>
            </a:r>
            <a:r>
              <a:rPr lang="ru-RU" sz="4400" dirty="0"/>
              <a:t>правильному звукопроизношению, занятиям по грамоте и </a:t>
            </a:r>
            <a:r>
              <a:rPr lang="ru-RU" sz="4400" dirty="0" smtClean="0"/>
              <a:t>полноценному общению </a:t>
            </a:r>
            <a:r>
              <a:rPr lang="ru-RU" sz="4400" dirty="0"/>
              <a:t>не только со сверстниками, но и со </a:t>
            </a:r>
            <a:r>
              <a:rPr lang="ru-RU" sz="4400" dirty="0" smtClean="0"/>
              <a:t>взрослыми.</a:t>
            </a:r>
          </a:p>
          <a:p>
            <a:pPr marL="109728" lvl="0" indent="0" algn="just">
              <a:buNone/>
            </a:pPr>
            <a:r>
              <a:rPr lang="ru-RU" sz="4800" b="1" dirty="0" smtClean="0">
                <a:solidFill>
                  <a:schemeClr val="accent4"/>
                </a:solidFill>
              </a:rPr>
              <a:t>Дыхательная гимнастика </a:t>
            </a:r>
            <a:r>
              <a:rPr lang="ru-RU" sz="4400" dirty="0" smtClean="0"/>
              <a:t>- восстанавливает нарушенное носовое дыхание , </a:t>
            </a:r>
            <a:r>
              <a:rPr lang="ru-RU" sz="4400" dirty="0"/>
              <a:t>у</a:t>
            </a:r>
            <a:r>
              <a:rPr lang="ru-RU" sz="4400" dirty="0" smtClean="0"/>
              <a:t>лучшает дренажную функцию легких , налаживает нарушенные функции сердечнососудистой системы , укрепляет весь аппарат кровообращения , повышает общую сопротивляемость организма, его тонус, улучшает нервно-психическое состояние.</a:t>
            </a:r>
          </a:p>
          <a:p>
            <a:pPr marL="109728" indent="0" algn="just">
              <a:buNone/>
            </a:pPr>
            <a:r>
              <a:rPr lang="ru-RU" sz="4800" b="1" dirty="0" smtClean="0">
                <a:solidFill>
                  <a:schemeClr val="accent4"/>
                </a:solidFill>
              </a:rPr>
              <a:t>Закаливание -</a:t>
            </a:r>
            <a:r>
              <a:rPr lang="ru-RU" sz="4800" b="1" dirty="0" smtClean="0"/>
              <a:t> </a:t>
            </a:r>
            <a:r>
              <a:rPr lang="ru-RU" sz="4400" dirty="0"/>
              <a:t>направлено на повышение </a:t>
            </a:r>
            <a:r>
              <a:rPr lang="ru-RU" sz="4400" dirty="0" smtClean="0"/>
              <a:t>сопротивляемости организма </a:t>
            </a:r>
            <a:r>
              <a:rPr lang="ru-RU" sz="4400" dirty="0"/>
              <a:t>различным повреждающим факторам внешней </a:t>
            </a:r>
            <a:r>
              <a:rPr lang="ru-RU" sz="4400" dirty="0" smtClean="0"/>
              <a:t>среды ( </a:t>
            </a:r>
            <a:r>
              <a:rPr lang="ru-RU" sz="4400" dirty="0"/>
              <a:t>режим </a:t>
            </a:r>
            <a:r>
              <a:rPr lang="ru-RU" sz="4400" dirty="0" smtClean="0"/>
              <a:t>проветривания , </a:t>
            </a:r>
            <a:r>
              <a:rPr lang="ru-RU" sz="4400" dirty="0" err="1"/>
              <a:t>неперегревающая</a:t>
            </a:r>
            <a:r>
              <a:rPr lang="ru-RU" sz="4400" dirty="0"/>
              <a:t> одежда </a:t>
            </a:r>
            <a:r>
              <a:rPr lang="ru-RU" sz="4400" dirty="0" smtClean="0"/>
              <a:t>ребенка , </a:t>
            </a:r>
            <a:r>
              <a:rPr lang="ru-RU" sz="4400" dirty="0"/>
              <a:t>гигиенические процедуры,  соблюдение режима </a:t>
            </a:r>
            <a:r>
              <a:rPr lang="ru-RU" sz="4400" dirty="0" smtClean="0"/>
              <a:t>прогулок</a:t>
            </a:r>
            <a:r>
              <a:rPr lang="ru-RU" sz="4400" dirty="0"/>
              <a:t> </a:t>
            </a:r>
            <a:r>
              <a:rPr lang="ru-RU" sz="4400" dirty="0" smtClean="0"/>
              <a:t>, </a:t>
            </a:r>
            <a:r>
              <a:rPr lang="ru-RU" sz="4400" dirty="0"/>
              <a:t>утренний прием детей на свежем </a:t>
            </a:r>
            <a:r>
              <a:rPr lang="ru-RU" sz="4400" dirty="0" smtClean="0"/>
              <a:t>воздухе , </a:t>
            </a:r>
            <a:r>
              <a:rPr lang="ru-RU" sz="4400" dirty="0"/>
              <a:t>подвижные игры и физические упражнения на воздухе:</a:t>
            </a:r>
          </a:p>
          <a:p>
            <a:pPr marL="109728" lvl="0" indent="0" algn="just">
              <a:buNone/>
            </a:pPr>
            <a:r>
              <a:rPr lang="ru-RU" sz="4800" b="1" dirty="0" smtClean="0">
                <a:solidFill>
                  <a:schemeClr val="accent4"/>
                </a:solidFill>
              </a:rPr>
              <a:t>Физкультурные </a:t>
            </a:r>
            <a:r>
              <a:rPr lang="ru-RU" sz="4800" b="1" dirty="0">
                <a:solidFill>
                  <a:schemeClr val="accent4"/>
                </a:solidFill>
              </a:rPr>
              <a:t>досуги и </a:t>
            </a:r>
            <a:r>
              <a:rPr lang="ru-RU" sz="4800" b="1" dirty="0" smtClean="0">
                <a:solidFill>
                  <a:schemeClr val="accent4"/>
                </a:solidFill>
              </a:rPr>
              <a:t>праздники </a:t>
            </a:r>
            <a:r>
              <a:rPr lang="ru-RU" sz="4800" b="1" dirty="0" smtClean="0"/>
              <a:t>-  </a:t>
            </a:r>
            <a:r>
              <a:rPr lang="ru-RU" sz="4400" dirty="0" smtClean="0"/>
              <a:t>являются </a:t>
            </a:r>
            <a:r>
              <a:rPr lang="ru-RU" sz="4400" dirty="0"/>
              <a:t>важными компонентами активного отдыха детей. Цель этих занятий</a:t>
            </a:r>
            <a:r>
              <a:rPr lang="ru-RU" sz="4400" dirty="0" smtClean="0"/>
              <a:t>: </a:t>
            </a:r>
            <a:r>
              <a:rPr lang="ru-RU" sz="4400" dirty="0"/>
              <a:t>воспитать интерес к движениям и желание самостоятельно заниматься физическими упражнениями; - углубить знания о пользе физической </a:t>
            </a:r>
            <a:r>
              <a:rPr lang="ru-RU" sz="4400" dirty="0" smtClean="0"/>
              <a:t>культуры</a:t>
            </a:r>
            <a:r>
              <a:rPr lang="ru-RU" sz="4400" dirty="0"/>
              <a:t>:</a:t>
            </a:r>
            <a:r>
              <a:rPr lang="ru-RU" sz="4400" dirty="0" smtClean="0"/>
              <a:t> </a:t>
            </a:r>
            <a:r>
              <a:rPr lang="ru-RU" sz="4400" dirty="0"/>
              <a:t>сформировать элементарные представления об особенностях строения и физиологии </a:t>
            </a:r>
            <a:r>
              <a:rPr lang="ru-RU" sz="4400" dirty="0" smtClean="0"/>
              <a:t>человека.</a:t>
            </a:r>
          </a:p>
          <a:p>
            <a:pPr marL="109728" lvl="0" indent="0" algn="just">
              <a:buNone/>
            </a:pPr>
            <a:r>
              <a:rPr lang="ru-RU" sz="4800" b="1" dirty="0" smtClean="0">
                <a:solidFill>
                  <a:schemeClr val="accent4"/>
                </a:solidFill>
              </a:rPr>
              <a:t>Гимнастика после сна </a:t>
            </a:r>
            <a:r>
              <a:rPr lang="ru-RU" sz="4400" dirty="0" smtClean="0"/>
              <a:t>позволяет пробудить организм , нормализовать кровообращение, снять вялость и сонливость, быстрее прийти в бодрое состояние и настроение.</a:t>
            </a:r>
          </a:p>
          <a:p>
            <a:pPr algn="just"/>
            <a:r>
              <a:rPr lang="ru-RU" sz="4400" dirty="0" smtClean="0"/>
              <a:t>                                </a:t>
            </a:r>
            <a:r>
              <a:rPr lang="ru-RU" sz="4800" b="1" dirty="0" smtClean="0">
                <a:solidFill>
                  <a:schemeClr val="accent4"/>
                </a:solidFill>
              </a:rPr>
              <a:t>Физкультминутки .</a:t>
            </a:r>
            <a:endParaRPr lang="ru-RU" sz="4800" b="1" dirty="0">
              <a:solidFill>
                <a:schemeClr val="accent4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dirty="0" smtClean="0"/>
              <a:t>Формы работы: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14073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u="sng" dirty="0" smtClean="0"/>
              <a:t>Медико-профилактические технологии</a:t>
            </a:r>
            <a:r>
              <a:rPr lang="ru-RU" dirty="0" smtClean="0"/>
              <a:t>—соблюдение </a:t>
            </a:r>
            <a:r>
              <a:rPr lang="ru-RU" dirty="0" err="1" smtClean="0"/>
              <a:t>САНПиН</a:t>
            </a:r>
            <a:r>
              <a:rPr lang="ru-RU" dirty="0"/>
              <a:t> </a:t>
            </a:r>
            <a:r>
              <a:rPr lang="ru-RU" dirty="0" smtClean="0"/>
              <a:t>при организации образовательной деятельности и предметно-пространственной среды. </a:t>
            </a:r>
          </a:p>
          <a:p>
            <a:r>
              <a:rPr lang="ru-RU" b="1" u="sng" dirty="0" smtClean="0"/>
              <a:t>Физкультурно-оздоровительные технологии</a:t>
            </a:r>
            <a:r>
              <a:rPr lang="ru-RU" dirty="0" smtClean="0"/>
              <a:t>—  направлены на </a:t>
            </a:r>
            <a:r>
              <a:rPr lang="ru-RU" dirty="0"/>
              <a:t>физическое развитие и укрепление здоровья ребенка: развитие физических качеств, двигательной активности и становление физической культуры дошкольников, закаливание, дыхательная гимнастика, массаж и самомассаж, профилактика плоскостопия и формирование правильной осанки, </a:t>
            </a:r>
            <a:r>
              <a:rPr lang="ru-RU" dirty="0" smtClean="0"/>
              <a:t>воспитание </a:t>
            </a:r>
            <a:r>
              <a:rPr lang="ru-RU" dirty="0"/>
              <a:t>привычки к повседневной физической активности и заботе о здоровье и др.</a:t>
            </a:r>
          </a:p>
          <a:p>
            <a:r>
              <a:rPr lang="ru-RU" b="1" u="sng" dirty="0" err="1"/>
              <a:t>Здоровьесберегающие</a:t>
            </a:r>
            <a:r>
              <a:rPr lang="ru-RU" b="1" u="sng" dirty="0"/>
              <a:t> образовательные технологии</a:t>
            </a:r>
            <a:r>
              <a:rPr lang="ru-RU" b="1" dirty="0"/>
              <a:t> </a:t>
            </a:r>
            <a:r>
              <a:rPr lang="ru-RU" dirty="0" smtClean="0"/>
              <a:t>-</a:t>
            </a:r>
            <a:r>
              <a:rPr lang="ru-RU" dirty="0"/>
              <a:t>это, прежде всего технологии воспитания культуры здоровья дошкольников, комфортное пребывание ребёнка в детском саду, которое не вызывало бы повышения тревожности.</a:t>
            </a:r>
          </a:p>
          <a:p>
            <a:r>
              <a:rPr lang="ru-RU" b="1" u="sng" dirty="0"/>
              <a:t>Технологии</a:t>
            </a:r>
            <a:r>
              <a:rPr lang="ru-RU" b="1" dirty="0"/>
              <a:t>	</a:t>
            </a:r>
            <a:r>
              <a:rPr lang="ru-RU" b="1" u="sng" dirty="0"/>
              <a:t>обеспечения</a:t>
            </a:r>
            <a:r>
              <a:rPr lang="ru-RU" b="1" dirty="0"/>
              <a:t>	</a:t>
            </a:r>
            <a:r>
              <a:rPr lang="ru-RU" b="1" u="sng" dirty="0"/>
              <a:t>социально-психологического благополучия ребенка</a:t>
            </a:r>
            <a:r>
              <a:rPr lang="ru-RU" b="1" dirty="0"/>
              <a:t> </a:t>
            </a:r>
            <a:r>
              <a:rPr lang="ru-RU" dirty="0"/>
              <a:t>- технологии, обеспечивающие психическое и социальное здоровье ребенка-дошкольника.</a:t>
            </a:r>
          </a:p>
          <a:p>
            <a:r>
              <a:rPr lang="ru-RU" b="1" u="sng" dirty="0" smtClean="0"/>
              <a:t>Технологии </a:t>
            </a:r>
            <a:r>
              <a:rPr lang="ru-RU" b="1" u="sng" dirty="0"/>
              <a:t>просвещения родителей</a:t>
            </a:r>
            <a:r>
              <a:rPr lang="ru-RU" b="1" dirty="0"/>
              <a:t> </a:t>
            </a:r>
            <a:r>
              <a:rPr lang="ru-RU" dirty="0"/>
              <a:t>— задача данных технологий — обеспечение </a:t>
            </a:r>
            <a:r>
              <a:rPr lang="ru-RU" dirty="0" err="1"/>
              <a:t>валеологической</a:t>
            </a:r>
            <a:r>
              <a:rPr lang="ru-RU" dirty="0"/>
              <a:t> образованности родителей воспитанников </a:t>
            </a:r>
            <a:r>
              <a:rPr lang="ru-RU" dirty="0" smtClean="0"/>
              <a:t>ДОУ  ( консультации специалистов , беседы , приобщение к спорту через презентации </a:t>
            </a:r>
            <a:r>
              <a:rPr lang="ru-RU" dirty="0"/>
              <a:t>и</a:t>
            </a:r>
            <a:r>
              <a:rPr lang="ru-RU" dirty="0" smtClean="0"/>
              <a:t> видеоролики , совместное изготовление атрибутов и пособий для спортивных досугов, совместные спортивные досуги с детьми , открытые занятия , анкетирование )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Направления </a:t>
            </a:r>
            <a:r>
              <a:rPr lang="ru-RU" sz="2800" dirty="0" err="1" smtClean="0"/>
              <a:t>здоровьесберегающих</a:t>
            </a:r>
            <a:r>
              <a:rPr lang="ru-RU" sz="2800" dirty="0" smtClean="0"/>
              <a:t> технологий: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6136416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1. Улучшение показателей состояния психофизического здоровья детей , снижение уровня заболеваемости.</a:t>
            </a:r>
          </a:p>
          <a:p>
            <a:endParaRPr lang="ru-RU" sz="1600" dirty="0" smtClean="0"/>
          </a:p>
          <a:p>
            <a:r>
              <a:rPr lang="ru-RU" sz="1600" dirty="0" smtClean="0"/>
              <a:t>2. Дошкольники знакомы с формами повышения качества своего здоровья.</a:t>
            </a:r>
          </a:p>
          <a:p>
            <a:endParaRPr lang="ru-RU" sz="1600" dirty="0" smtClean="0"/>
          </a:p>
          <a:p>
            <a:r>
              <a:rPr lang="ru-RU" sz="1600" dirty="0" smtClean="0"/>
              <a:t>3. Систематическое использование </a:t>
            </a:r>
            <a:r>
              <a:rPr lang="ru-RU" sz="1600" dirty="0" err="1" smtClean="0"/>
              <a:t>здоровьесберегающих</a:t>
            </a:r>
            <a:r>
              <a:rPr lang="ru-RU" sz="1600" dirty="0" smtClean="0"/>
              <a:t> технологий в работе воспитателя ДОУ.</a:t>
            </a:r>
          </a:p>
          <a:p>
            <a:endParaRPr lang="ru-RU" sz="1600" dirty="0" smtClean="0"/>
          </a:p>
          <a:p>
            <a:r>
              <a:rPr lang="ru-RU" sz="1600" dirty="0" smtClean="0"/>
              <a:t>4. Активизация родителей к совместному использованию эффективных форм </a:t>
            </a:r>
            <a:r>
              <a:rPr lang="ru-RU" sz="1600" dirty="0" err="1" smtClean="0"/>
              <a:t>здоровьесберегающих</a:t>
            </a:r>
            <a:r>
              <a:rPr lang="ru-RU" sz="1600" dirty="0" smtClean="0"/>
              <a:t> технологий.</a:t>
            </a:r>
            <a:endParaRPr lang="ru-RU" sz="1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Ожидаемые результаты: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43741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60648"/>
            <a:ext cx="7776864" cy="5544616"/>
          </a:xfrm>
        </p:spPr>
      </p:pic>
    </p:spTree>
    <p:extLst>
      <p:ext uri="{BB962C8B-B14F-4D97-AF65-F5344CB8AC3E}">
        <p14:creationId xmlns:p14="http://schemas.microsoft.com/office/powerpoint/2010/main" val="270773299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253</TotalTime>
  <Words>656</Words>
  <Application>Microsoft Office PowerPoint</Application>
  <PresentationFormat>Экран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Концептуальная модель использования здоровьесберегающих технологий в работе воспитателя с детьми  дошкольного возраста.</vt:lpstr>
      <vt:lpstr>Цель:</vt:lpstr>
      <vt:lpstr>Задачи:</vt:lpstr>
      <vt:lpstr>Принципы:</vt:lpstr>
      <vt:lpstr>Формы работы:  </vt:lpstr>
      <vt:lpstr>Направления здоровьесберегающих технологий:</vt:lpstr>
      <vt:lpstr>Ожидаемые результаты: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Концептуальная модель использования здоровьесберегающих технологий в работе воспитателя с детьми старшего дошкольного возраста.</dc:title>
  <dc:creator>Влад</dc:creator>
  <cp:lastModifiedBy>Ем плюшки</cp:lastModifiedBy>
  <cp:revision>22</cp:revision>
  <dcterms:created xsi:type="dcterms:W3CDTF">2015-12-09T18:45:43Z</dcterms:created>
  <dcterms:modified xsi:type="dcterms:W3CDTF">2016-07-08T21:23:36Z</dcterms:modified>
</cp:coreProperties>
</file>